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6858000" cx="9144000"/>
  <p:notesSz cx="6858000" cy="9144000"/>
  <p:embeddedFontLst>
    <p:embeddedFont>
      <p:font typeface="Proxima Nova"/>
      <p:regular r:id="rId25"/>
      <p:bold r:id="rId26"/>
      <p:italic r:id="rId27"/>
      <p:boldItalic r:id="rId28"/>
    </p:embeddedFont>
    <p:embeddedFont>
      <p:font typeface="Tahoma"/>
      <p:regular r:id="rId29"/>
      <p:bold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1" roundtripDataSignature="AMtx7mj4BWzG3QJe6zKN9aQkiRXTUG1Q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B2BF53A-DFE1-4584-AC44-D19DC504117F}">
  <a:tblStyle styleId="{DB2BF53A-DFE1-4584-AC44-D19DC504117F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ProximaNova-bold.fntdata"/><Relationship Id="rId25" Type="http://schemas.openxmlformats.org/officeDocument/2006/relationships/font" Target="fonts/ProximaNova-regular.fntdata"/><Relationship Id="rId28" Type="http://schemas.openxmlformats.org/officeDocument/2006/relationships/font" Target="fonts/ProximaNova-boldItalic.fntdata"/><Relationship Id="rId27" Type="http://schemas.openxmlformats.org/officeDocument/2006/relationships/font" Target="fonts/ProximaNova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Tahoma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customschemas.google.com/relationships/presentationmetadata" Target="metadata"/><Relationship Id="rId30" Type="http://schemas.openxmlformats.org/officeDocument/2006/relationships/font" Target="fonts/Tahoma-bold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gf6cc705ca5_0_4"/>
          <p:cNvCxnSpPr/>
          <p:nvPr/>
        </p:nvCxnSpPr>
        <p:spPr>
          <a:xfrm>
            <a:off x="0" y="3997533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gf6cc705ca5_0_4"/>
          <p:cNvSpPr txBox="1"/>
          <p:nvPr>
            <p:ph type="ctrTitle"/>
          </p:nvPr>
        </p:nvSpPr>
        <p:spPr>
          <a:xfrm>
            <a:off x="510450" y="1676400"/>
            <a:ext cx="8123100" cy="2118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gf6cc705ca5_0_4"/>
          <p:cNvSpPr txBox="1"/>
          <p:nvPr>
            <p:ph idx="1" type="subTitle"/>
          </p:nvPr>
        </p:nvSpPr>
        <p:spPr>
          <a:xfrm>
            <a:off x="510450" y="4243083"/>
            <a:ext cx="8123100" cy="8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gf6cc705ca5_0_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f6cc705ca5_0_43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gf6cc705ca5_0_43"/>
          <p:cNvSpPr txBox="1"/>
          <p:nvPr>
            <p:ph hasCustomPrompt="1" type="title"/>
          </p:nvPr>
        </p:nvSpPr>
        <p:spPr>
          <a:xfrm>
            <a:off x="311700" y="1321967"/>
            <a:ext cx="8520600" cy="255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gf6cc705ca5_0_43"/>
          <p:cNvSpPr txBox="1"/>
          <p:nvPr>
            <p:ph idx="1" type="body"/>
          </p:nvPr>
        </p:nvSpPr>
        <p:spPr>
          <a:xfrm>
            <a:off x="311700" y="4095067"/>
            <a:ext cx="8520600" cy="12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gf6cc705ca5_0_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f6cc705ca5_0_4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6cc705ca5_0_50"/>
          <p:cNvSpPr txBox="1"/>
          <p:nvPr>
            <p:ph type="title"/>
          </p:nvPr>
        </p:nvSpPr>
        <p:spPr>
          <a:xfrm>
            <a:off x="1150937" y="617537"/>
            <a:ext cx="7793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7" name="Google Shape;57;gf6cc705ca5_0_50"/>
          <p:cNvSpPr txBox="1"/>
          <p:nvPr>
            <p:ph idx="1" type="body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rtl="0" algn="l"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1pPr>
            <a:lvl2pPr indent="-291465" lvl="1" marL="914400" rtl="0" algn="l">
              <a:spcBef>
                <a:spcPts val="360"/>
              </a:spcBef>
              <a:spcAft>
                <a:spcPts val="0"/>
              </a:spcAft>
              <a:buSzPts val="990"/>
              <a:buChar char="○"/>
              <a:defRPr/>
            </a:lvl2pPr>
            <a:lvl3pPr indent="-285750" lvl="2" marL="1371600" rtl="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rtl="0" algn="l">
              <a:spcBef>
                <a:spcPts val="360"/>
              </a:spcBef>
              <a:spcAft>
                <a:spcPts val="0"/>
              </a:spcAft>
              <a:buSzPts val="990"/>
              <a:buChar char="●"/>
              <a:defRPr/>
            </a:lvl4pPr>
            <a:lvl5pPr indent="-285750" lvl="4" marL="2286000" rtl="0" algn="l">
              <a:spcBef>
                <a:spcPts val="36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rtl="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rtl="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rtl="0" algn="l">
              <a:spcBef>
                <a:spcPts val="36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rtl="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58" name="Google Shape;58;gf6cc705ca5_0_50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gf6cc705ca5_0_50"/>
          <p:cNvSpPr txBox="1"/>
          <p:nvPr>
            <p:ph idx="11" type="ftr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gf6cc705ca5_0_50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b="0" i="0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gf6cc705ca5_0_9"/>
          <p:cNvCxnSpPr/>
          <p:nvPr/>
        </p:nvCxnSpPr>
        <p:spPr>
          <a:xfrm>
            <a:off x="0" y="3997533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gf6cc705ca5_0_9"/>
          <p:cNvSpPr txBox="1"/>
          <p:nvPr>
            <p:ph type="title"/>
          </p:nvPr>
        </p:nvSpPr>
        <p:spPr>
          <a:xfrm>
            <a:off x="510450" y="2743200"/>
            <a:ext cx="8123100" cy="103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gf6cc705ca5_0_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f6cc705ca5_0_13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gf6cc705ca5_0_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gf6cc705ca5_0_1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gf6cc705ca5_0_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f6cc705ca5_0_1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gf6cc705ca5_0_18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gf6cc705ca5_0_18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gf6cc705ca5_0_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f6cc705ca5_0_2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gf6cc705ca5_0_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f6cc705ca5_0_26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gf6cc705ca5_0_26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gf6cc705ca5_0_2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f6cc705ca5_0_30"/>
          <p:cNvSpPr txBox="1"/>
          <p:nvPr>
            <p:ph type="title"/>
          </p:nvPr>
        </p:nvSpPr>
        <p:spPr>
          <a:xfrm>
            <a:off x="490250" y="701800"/>
            <a:ext cx="57975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gf6cc705ca5_0_3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f6cc705ca5_0_33"/>
          <p:cNvSpPr/>
          <p:nvPr/>
        </p:nvSpPr>
        <p:spPr>
          <a:xfrm>
            <a:off x="4572000" y="100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gf6cc705ca5_0_33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gf6cc705ca5_0_33"/>
          <p:cNvSpPr txBox="1"/>
          <p:nvPr>
            <p:ph type="title"/>
          </p:nvPr>
        </p:nvSpPr>
        <p:spPr>
          <a:xfrm>
            <a:off x="265500" y="1607767"/>
            <a:ext cx="4045200" cy="201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gf6cc705ca5_0_33"/>
          <p:cNvSpPr txBox="1"/>
          <p:nvPr>
            <p:ph idx="1" type="subTitle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gf6cc705ca5_0_33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gf6cc705ca5_0_3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f6cc705ca5_0_40"/>
          <p:cNvSpPr txBox="1"/>
          <p:nvPr>
            <p:ph idx="1" type="body"/>
          </p:nvPr>
        </p:nvSpPr>
        <p:spPr>
          <a:xfrm>
            <a:off x="311700" y="5649100"/>
            <a:ext cx="5998800" cy="79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gf6cc705ca5_0_4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f6cc705ca5_0_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gf6cc705ca5_0_0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gf6cc705ca5_0_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 txBox="1"/>
          <p:nvPr>
            <p:ph type="ctrTitle"/>
          </p:nvPr>
        </p:nvSpPr>
        <p:spPr>
          <a:xfrm>
            <a:off x="990600" y="2209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Introduction to multimedia. Analog/digital representation of multimedia data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Analog-to-digital conversion of sound</a:t>
            </a:r>
            <a:endParaRPr/>
          </a:p>
        </p:txBody>
      </p:sp>
      <p:sp>
        <p:nvSpPr>
          <p:cNvPr id="120" name="Google Shape;120;p10"/>
          <p:cNvSpPr txBox="1"/>
          <p:nvPr>
            <p:ph idx="1" type="body"/>
          </p:nvPr>
        </p:nvSpPr>
        <p:spPr>
          <a:xfrm>
            <a:off x="1143000" y="1828800"/>
            <a:ext cx="8001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Sampling of the audio wave in every ΔT secs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If the sound wave is a linear superposition of noiseless sine waves, with a maximum frequency </a:t>
            </a: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f 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Sampling rate = </a:t>
            </a: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2f, </a:t>
            </a: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more is useless: </a:t>
            </a: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Nyquist </a:t>
            </a: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theorem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E.g. CDs are sampled with 44.1 KHz ≈ 2 * 20 KHz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Channels with noise (</a:t>
            </a: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Shannon </a:t>
            </a: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thereom)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		</a:t>
            </a: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Sampling rate = Bandwidth * log2 (1+Signal/Noise)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Quantization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Precision of the digital sample depends on the number of bits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Quantization noise -</a:t>
            </a: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 Error due to finite number of bits/sample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Audio encoding - example</a:t>
            </a:r>
            <a:endParaRPr/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1182687" y="2017712"/>
            <a:ext cx="7961312" cy="4840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4320" lvl="0" marL="34290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27" name="Google Shape;12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905000"/>
            <a:ext cx="7620000" cy="275272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1"/>
          <p:cNvSpPr txBox="1"/>
          <p:nvPr/>
        </p:nvSpPr>
        <p:spPr>
          <a:xfrm>
            <a:off x="990600" y="4876800"/>
            <a:ext cx="78486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 sine wave</a:t>
            </a:r>
            <a:endParaRPr/>
          </a:p>
          <a:p>
            <a:pPr indent="-1270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sampling the sine wave</a:t>
            </a:r>
            <a:endParaRPr/>
          </a:p>
          <a:p>
            <a:pPr indent="-1270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quantizing the samples to 3 bits (i.e. 2^3 = 8 quantization levels)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2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Audio encoding standards</a:t>
            </a:r>
            <a:endParaRPr/>
          </a:p>
        </p:txBody>
      </p:sp>
      <p:sp>
        <p:nvSpPr>
          <p:cNvPr id="134" name="Google Shape;134;p12"/>
          <p:cNvSpPr txBox="1"/>
          <p:nvPr>
            <p:ph idx="1" type="body"/>
          </p:nvPr>
        </p:nvSpPr>
        <p:spPr>
          <a:xfrm>
            <a:off x="1182687" y="2017712"/>
            <a:ext cx="7808912" cy="4840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Telephone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8.000 samples /sec (up to 4 KHz)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Needs 64 Kb/s (Pulse code modulation, PCM, 8-bit samples in Europe), or 56 Kb/s (USA, Japan – 7 bits)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Enhancements: Differential PCM, Adaptive DPCM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Audio CDs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44.100 samples /sec (up to 20 KHz)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16-bit samples: quantization error is small but audible (the dynamic range of the ear is ca. 1 million)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Needs 705.6 Kb/s for mono, 1.411 Mb/s for stereo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MP-3 (MPEG-1 audio layer 3) compression 12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Based on psycho acoustic models (128 Kb/s)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3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Analog video signal</a:t>
            </a:r>
            <a:endParaRPr/>
          </a:p>
        </p:txBody>
      </p:sp>
      <p:sp>
        <p:nvSpPr>
          <p:cNvPr id="140" name="Google Shape;140;p13"/>
          <p:cNvSpPr txBox="1"/>
          <p:nvPr>
            <p:ph idx="1" type="body"/>
          </p:nvPr>
        </p:nvSpPr>
        <p:spPr>
          <a:xfrm>
            <a:off x="1182687" y="2017712"/>
            <a:ext cx="7808912" cy="4611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is continuous in both the space and time dimensions, since the radiation flux that is incident on a video sensor is continuous at normal scales of observation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when viewed on display monitors is </a:t>
            </a:r>
            <a:r>
              <a:rPr b="0" i="1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not </a:t>
            </a: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truly analog, since it is sampled along one space dimension and along the time dimension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practically, TV sets represent video as one-dimensional electrical signal V(t)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4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Analog video signal (2)</a:t>
            </a:r>
            <a:endParaRPr/>
          </a:p>
        </p:txBody>
      </p:sp>
      <p:sp>
        <p:nvSpPr>
          <p:cNvPr id="146" name="Google Shape;146;p14"/>
          <p:cNvSpPr txBox="1"/>
          <p:nvPr>
            <p:ph idx="1" type="body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composite video signal:</a:t>
            </a:r>
            <a:endParaRPr/>
          </a:p>
        </p:txBody>
      </p:sp>
      <p:pic>
        <p:nvPicPr>
          <p:cNvPr descr="D:\Forest\didactic\2009-2010\AV Com\analogcompositesignal.jpg" id="147" name="Google Shape;14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7800" y="2590800"/>
            <a:ext cx="6350000" cy="396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Analog video signal (3)</a:t>
            </a:r>
            <a:endParaRPr/>
          </a:p>
        </p:txBody>
      </p:sp>
      <p:sp>
        <p:nvSpPr>
          <p:cNvPr id="153" name="Google Shape;153;p15"/>
          <p:cNvSpPr txBox="1"/>
          <p:nvPr>
            <p:ph idx="1" type="body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formation of images in a CRT (Cathodic-Ray Tube):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descr="D:\Forest\didactic\2009-2010\AV Com\tv-cathode.gif" id="154" name="Google Shape;15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2514600"/>
            <a:ext cx="4754562" cy="27543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:\Forest\didactic\2009-2010\AV Com\tv-cathode-labels.gif" id="155" name="Google Shape;15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0" y="5562600"/>
            <a:ext cx="4640262" cy="639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Analog video - basics</a:t>
            </a:r>
            <a:endParaRPr/>
          </a:p>
        </p:txBody>
      </p:sp>
      <p:sp>
        <p:nvSpPr>
          <p:cNvPr id="161" name="Google Shape;161;p16"/>
          <p:cNvSpPr txBox="1"/>
          <p:nvPr>
            <p:ph idx="1" type="body"/>
          </p:nvPr>
        </p:nvSpPr>
        <p:spPr>
          <a:xfrm>
            <a:off x="1182687" y="2017712"/>
            <a:ext cx="7961312" cy="4840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Sequence of images flashing faster than 50/sec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Makes the impression of continuous movie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TV (black-and-white)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An electron beam scans rapidly the image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From left to right and from top to bottom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At the end of the scan (a </a:t>
            </a: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frame</a:t>
            </a: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) the scan retraces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NTSC 525 scan lines (483 effective), 30 frames/sec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PAL and SECAM: 625 lines (576), 25 frames/sec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25 frames/s produce smooth motion, but </a:t>
            </a: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flicker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Interlacing </a:t>
            </a: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solves this 50 half frames (fields) / sec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Non interlaced: </a:t>
            </a:r>
            <a:r>
              <a:rPr b="0" i="1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progressive </a:t>
            </a:r>
            <a:r>
              <a:rPr b="0" i="0" lang="en-US" sz="200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scanning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Progressive vs. Interlaced video scanning</a:t>
            </a:r>
            <a:endParaRPr/>
          </a:p>
        </p:txBody>
      </p:sp>
      <p:pic>
        <p:nvPicPr>
          <p:cNvPr id="167" name="Google Shape;16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1905000"/>
            <a:ext cx="5410200" cy="222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7"/>
          <p:cNvSpPr txBox="1"/>
          <p:nvPr/>
        </p:nvSpPr>
        <p:spPr>
          <a:xfrm>
            <a:off x="1143000" y="4343400"/>
            <a:ext cx="7391400" cy="1687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r>
              <a:rPr b="0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Video scanning. (a) Progressive video scanning. At the end of a scan (1), the electron gun spot snaps back to (2). A blank signal is sent in the interim. After reaching the end of a frame (3), the spot snaps back to (4). A synchronization pulse then signals the start of another frame.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r>
              <a:rPr b="0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(b) Interlaced video scanning. Red and blue fields (shown in this illustration as gray and black) are alternately scanned left-to-right and top-to-bottom. At the end of scan (1), the spot snaps to (2). At the end of the blue field (3), the spot snaps to (4) (new field).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8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Digital video signal</a:t>
            </a:r>
            <a:endParaRPr/>
          </a:p>
        </p:txBody>
      </p:sp>
      <p:pic>
        <p:nvPicPr>
          <p:cNvPr descr="D:\Forest\didactic\2009-2010\AV Com\digitalvideo.jpg" id="174" name="Google Shape;17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1905000"/>
            <a:ext cx="6553200" cy="4095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8"/>
          <p:cNvSpPr txBox="1"/>
          <p:nvPr/>
        </p:nvSpPr>
        <p:spPr>
          <a:xfrm>
            <a:off x="838200" y="5791200"/>
            <a:ext cx="8077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 digital video is an array with 3-dimensional (space-time) components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Contents</a:t>
            </a:r>
            <a:endParaRPr/>
          </a:p>
        </p:txBody>
      </p:sp>
      <p:sp>
        <p:nvSpPr>
          <p:cNvPr id="71" name="Google Shape;71;p2"/>
          <p:cNvSpPr txBox="1"/>
          <p:nvPr>
            <p:ph idx="1" type="body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multimedia?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Analog representation of audio data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Analog representation of video data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Digital representation of audio-video data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Color spaces for images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What is multimedia?</a:t>
            </a:r>
            <a:endParaRPr/>
          </a:p>
        </p:txBody>
      </p:sp>
      <p:sp>
        <p:nvSpPr>
          <p:cNvPr id="77" name="Google Shape;77;p3"/>
          <p:cNvSpPr txBox="1"/>
          <p:nvPr>
            <p:ph idx="1" type="body"/>
          </p:nvPr>
        </p:nvSpPr>
        <p:spPr>
          <a:xfrm>
            <a:off x="1182687" y="2017712"/>
            <a:ext cx="7808912" cy="4687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media = text, graphics, still images, voice, sound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sng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multi</a:t>
            </a: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media = a combination of several media types; ex. audio stream, moving images (movie/video), audio+video, animation, interactive animation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multimedia issues followed in this course: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storage of multimedia content – containers, codecs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transmission of multimedia content – multimedia streaming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presentation/delivery of multimedia content – players, codecs, continuous delivery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Multimedia applications</a:t>
            </a:r>
            <a:endParaRPr/>
          </a:p>
        </p:txBody>
      </p:sp>
      <p:sp>
        <p:nvSpPr>
          <p:cNvPr id="83" name="Google Shape;83;p4"/>
          <p:cNvSpPr txBox="1"/>
          <p:nvPr>
            <p:ph idx="1" type="body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video on demand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video broadcasting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live broadcasting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videoconferencing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multimedia presentations on the web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multimedia databases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Peer-2-Peer video streaming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Internet Television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etc.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Analog signal (audio, video) representation</a:t>
            </a:r>
            <a:endParaRPr/>
          </a:p>
        </p:txBody>
      </p:sp>
      <p:sp>
        <p:nvSpPr>
          <p:cNvPr id="89" name="Google Shape;89;p5"/>
          <p:cNvSpPr txBox="1"/>
          <p:nvPr>
            <p:ph idx="1" type="body"/>
          </p:nvPr>
        </p:nvSpPr>
        <p:spPr>
          <a:xfrm>
            <a:off x="762000" y="1828800"/>
            <a:ext cx="83820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b="0" i="0" lang="en-US" sz="2000" u="sng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Analog signal</a:t>
            </a: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- continuous signal for which the time varying feature (variable) of the signal is a representation of some other time varying quantity, i.e., </a:t>
            </a:r>
            <a:r>
              <a:rPr b="0" i="1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analogous</a:t>
            </a: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to another time varying signal.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</a:t>
            </a:r>
            <a:r>
              <a:rPr b="0" i="0" lang="en-US" sz="16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ex.: in sound recording, fluctuations in air pressure representing the actual sound “is analogus” to the variations induced by a vibrating diaphragm in the electrical current/voltage produced by the coil/condensor in an electromagnetic microphone; in radio modulation of a sinusoidal carrier wave (e.g. amplitude modulation – AM, frequency modulation – FM)</a:t>
            </a:r>
            <a:endParaRPr b="0" i="0" sz="20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advantages: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has the potential of infinite resolution of the signal (high density)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processing is simple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disadvantages: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noise – as the signal is copied and re-copied or transmitted over long distances random variations occur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impossible to recover from noise/distortion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Digital signal (audio, video) representation</a:t>
            </a:r>
            <a:endParaRPr/>
          </a:p>
        </p:txBody>
      </p:sp>
      <p:sp>
        <p:nvSpPr>
          <p:cNvPr id="95" name="Google Shape;95;p6"/>
          <p:cNvSpPr txBox="1"/>
          <p:nvPr>
            <p:ph idx="1" type="body"/>
          </p:nvPr>
        </p:nvSpPr>
        <p:spPr>
          <a:xfrm>
            <a:off x="1143000" y="1828800"/>
            <a:ext cx="8001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Digital signal = a signal which is represented as a sequence of numbers (usually in binary numbers)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ex.: digital image – matrix of pixels, digital sound – vector of sound amplitudes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advantages: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as opposed to analog signals, degradation of the signal (i.e. noise) can not only be detected but corrected as well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scales well with the increased complexity of the system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disadvantages: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it is error prone (due to quantization and sampling)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it has lower resolution than analog signals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Analog-to-digital signal conversion</a:t>
            </a:r>
            <a:endParaRPr/>
          </a:p>
        </p:txBody>
      </p:sp>
      <p:sp>
        <p:nvSpPr>
          <p:cNvPr id="101" name="Google Shape;101;p7"/>
          <p:cNvSpPr txBox="1"/>
          <p:nvPr>
            <p:ph idx="1" type="body"/>
          </p:nvPr>
        </p:nvSpPr>
        <p:spPr>
          <a:xfrm>
            <a:off x="1066800" y="1828800"/>
            <a:ext cx="80772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converting a continuous analog signal into a discrete digital signal has 2 subprocesses: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1. </a:t>
            </a:r>
            <a:r>
              <a:rPr b="0" i="1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sampling - </a:t>
            </a: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conversion of a continuous-space/time (audio, video) signal into a discrete-space/time (audio, video) signal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2. </a:t>
            </a:r>
            <a:r>
              <a:rPr b="0" i="1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quantization - </a:t>
            </a: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converting a continuous-valued (audio, video) signal</a:t>
            </a:r>
            <a:r>
              <a:rPr b="0" i="1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that has a continuous range (set of values that it can take) of intensities and/or colors into a discrete-valued (audio, video) signal that has a discrete range of intensities and/or colors; this is usually done by rounding, truncation or other irreversible non-linear process of information destruction  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Sound basics</a:t>
            </a:r>
            <a:endParaRPr/>
          </a:p>
        </p:txBody>
      </p:sp>
      <p:sp>
        <p:nvSpPr>
          <p:cNvPr id="107" name="Google Shape;107;p8"/>
          <p:cNvSpPr txBox="1"/>
          <p:nvPr>
            <p:ph idx="1" type="body"/>
          </p:nvPr>
        </p:nvSpPr>
        <p:spPr>
          <a:xfrm>
            <a:off x="1182687" y="1905000"/>
            <a:ext cx="7961312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Audio (sound) wave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one-dimensional acoustic pressure wave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causes vibration in the eardrum or in a microphone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Frequency range of human ear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 – 20.000 Hz (20 KHz)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perception nearly logarithmic, relation of amplitudes A and B is expressed as dB = 20 log</a:t>
            </a:r>
            <a:r>
              <a:rPr b="0" baseline="-2500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(A/B)</a:t>
            </a:r>
            <a:endParaRPr/>
          </a:p>
          <a:p>
            <a:pPr indent="-266700" lvl="0" marL="34290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108" name="Google Shape;108;p8"/>
          <p:cNvGraphicFramePr/>
          <p:nvPr/>
        </p:nvGraphicFramePr>
        <p:xfrm>
          <a:off x="1828800" y="4876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{DB2BF53A-DFE1-4584-AC44-D19DC504117F}</a:tableStyleId>
              </a:tblPr>
              <a:tblGrid>
                <a:gridCol w="3871900"/>
                <a:gridCol w="1690675"/>
              </a:tblGrid>
              <a:tr h="334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very low pressure (20 µPascal)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0 dB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4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conversation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50-60 dB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heavy traffic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80 dB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4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rock band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120 dB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4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pain threshold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ahoma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130 dB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"/>
          <p:cNvSpPr txBox="1"/>
          <p:nvPr>
            <p:ph type="title"/>
          </p:nvPr>
        </p:nvSpPr>
        <p:spPr>
          <a:xfrm>
            <a:off x="1150937" y="617537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Analog representation of sound</a:t>
            </a:r>
            <a:endParaRPr/>
          </a:p>
        </p:txBody>
      </p:sp>
      <p:sp>
        <p:nvSpPr>
          <p:cNvPr id="114" name="Google Shape;114;p9"/>
          <p:cNvSpPr txBox="1"/>
          <p:nvPr>
            <p:ph idx="1" type="body"/>
          </p:nvPr>
        </p:nvSpPr>
        <p:spPr>
          <a:xfrm>
            <a:off x="990600" y="1752600"/>
            <a:ext cx="81534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 analog representation, the sound (variations of air pressure) is made analogus to the variations in the conveying medium properties (e.g. electrical current/voltage, electromagnetic properties) - the variable property of the medium is </a:t>
            </a:r>
            <a:r>
              <a:rPr b="0" i="1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modulated</a:t>
            </a: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by the signal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Char char="■"/>
            </a:pPr>
            <a:r>
              <a:rPr b="0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Ex. of medium properties that are modified: the intensity/voltage of the current generated by a coil in a microphone, the magnetization of magnetic tape or the deviation (or displacement) of the groove of a gramophone disc from a smooth, flat spiral track.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examples of analog sound representation: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cassete tapes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vinyl records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b="0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FM and AM radio transmissions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2010-02-28T22:58:02Z</dcterms:created>
  <dc:creator>Adrian Sterca</dc:creator>
</cp:coreProperties>
</file>